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8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2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0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4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9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0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6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5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5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23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17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80A1-B54D-3642-90F4-91344FEA00C8}" type="datetimeFigureOut">
              <a:rPr lang="en-US" smtClean="0"/>
              <a:t>03/03/2013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B44A-F19E-4B45-91DF-3F4ADBF6B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99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Android 02:</a:t>
            </a:r>
            <a:br>
              <a:rPr lang="en-GB" dirty="0" smtClean="0"/>
            </a:br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Meredith</a:t>
            </a:r>
          </a:p>
          <a:p>
            <a:r>
              <a:rPr lang="en-GB" dirty="0" err="1" smtClean="0"/>
              <a:t>dave@create.aau.dk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40" y="955454"/>
            <a:ext cx="127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Declaring Activity in the manifest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6438"/>
            <a:ext cx="8229600" cy="208432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Each Activity must be declared in the manifest file (</a:t>
            </a:r>
            <a:r>
              <a:rPr lang="en-GB" dirty="0" err="1" smtClean="0"/>
              <a:t>AndroidManifest.xml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Add an &lt;activity&gt; element as a child of the &lt;application&gt; element</a:t>
            </a:r>
          </a:p>
          <a:p>
            <a:pPr lvl="2"/>
            <a:r>
              <a:rPr lang="en-GB" dirty="0" smtClean="0"/>
              <a:t>Can also specify label, icon or theme here in the &lt;activity&gt; element</a:t>
            </a:r>
          </a:p>
          <a:p>
            <a:pPr lvl="1"/>
            <a:r>
              <a:rPr lang="en-GB" dirty="0" err="1" smtClean="0"/>
              <a:t>android:name</a:t>
            </a:r>
            <a:r>
              <a:rPr lang="en-GB" dirty="0" smtClean="0"/>
              <a:t> attribute is only required attribute</a:t>
            </a:r>
          </a:p>
          <a:p>
            <a:pPr lvl="2"/>
            <a:r>
              <a:rPr lang="en-GB" dirty="0" smtClean="0"/>
              <a:t>Should not change this after you have published the app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166100" cy="309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1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intent filters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0185"/>
            <a:ext cx="8229600" cy="3056165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Use &lt;intent-filter&gt; element inside an &lt;activity&gt; element to specify intent filters</a:t>
            </a:r>
          </a:p>
          <a:p>
            <a:r>
              <a:rPr lang="en-GB" dirty="0" smtClean="0"/>
              <a:t>Default intent filter for stub activity created when you used SDK declares that activity</a:t>
            </a:r>
          </a:p>
          <a:p>
            <a:pPr lvl="1"/>
            <a:r>
              <a:rPr lang="en-GB" dirty="0" smtClean="0"/>
              <a:t>responds to “main” action</a:t>
            </a:r>
          </a:p>
          <a:p>
            <a:pPr lvl="2"/>
            <a:r>
              <a:rPr lang="en-GB" dirty="0" smtClean="0"/>
              <a:t>i.e., this is the “main” entry point to the app</a:t>
            </a:r>
          </a:p>
          <a:p>
            <a:pPr lvl="1"/>
            <a:r>
              <a:rPr lang="en-GB" dirty="0" smtClean="0"/>
              <a:t>should be placed in the “launcher” category</a:t>
            </a:r>
          </a:p>
          <a:p>
            <a:pPr lvl="2"/>
            <a:r>
              <a:rPr lang="en-GB" dirty="0" smtClean="0"/>
              <a:t>i.e., should be listed in system’s application launcher</a:t>
            </a:r>
          </a:p>
          <a:p>
            <a:r>
              <a:rPr lang="en-GB" dirty="0" smtClean="0"/>
              <a:t>Only one activity in your app should respond to main action and be in the launcher category</a:t>
            </a:r>
          </a:p>
          <a:p>
            <a:r>
              <a:rPr lang="en-GB" dirty="0" smtClean="0"/>
              <a:t>Activities that are not to be started by other applications don’t need intent filters</a:t>
            </a:r>
          </a:p>
          <a:p>
            <a:r>
              <a:rPr lang="en-GB" dirty="0" smtClean="0"/>
              <a:t>To start an activity with an implicit intent, need an &lt;intent-filter&gt; element containing &lt;action&gt; element and, optionally, &lt;category&gt; and &lt;data&gt; elements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444242"/>
            <a:ext cx="7721600" cy="172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387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an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8978"/>
            <a:ext cx="8229600" cy="306495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Start another activity by calling</a:t>
            </a:r>
          </a:p>
          <a:p>
            <a:pPr lvl="1"/>
            <a:r>
              <a:rPr lang="en-GB" dirty="0" err="1" smtClean="0"/>
              <a:t>startActivity</a:t>
            </a:r>
            <a:r>
              <a:rPr lang="en-GB" dirty="0" smtClean="0"/>
              <a:t>(Intent)</a:t>
            </a:r>
          </a:p>
          <a:p>
            <a:pPr lvl="2"/>
            <a:r>
              <a:rPr lang="en-GB" dirty="0" smtClean="0"/>
              <a:t>Intent either </a:t>
            </a:r>
          </a:p>
          <a:p>
            <a:pPr lvl="3"/>
            <a:r>
              <a:rPr lang="en-GB" dirty="0" smtClean="0"/>
              <a:t>specifies an Activity class (explicit)</a:t>
            </a:r>
          </a:p>
          <a:p>
            <a:pPr lvl="3"/>
            <a:r>
              <a:rPr lang="en-GB" dirty="0" smtClean="0"/>
              <a:t>specifies an action (implicit)</a:t>
            </a:r>
          </a:p>
          <a:p>
            <a:pPr lvl="4"/>
            <a:r>
              <a:rPr lang="en-GB" dirty="0" smtClean="0"/>
              <a:t>OS finds an appropriate Activity whose intent filter matches the action</a:t>
            </a:r>
          </a:p>
          <a:p>
            <a:pPr lvl="4"/>
            <a:r>
              <a:rPr lang="en-GB" dirty="0" smtClean="0"/>
              <a:t>Activity may even be in another application!</a:t>
            </a:r>
          </a:p>
          <a:p>
            <a:pPr lvl="2"/>
            <a:r>
              <a:rPr lang="en-GB" dirty="0" smtClean="0"/>
              <a:t>Intent may carry small amounts of data to be used by started Activity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1" y="1417639"/>
            <a:ext cx="8320430" cy="858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71" y="2355872"/>
            <a:ext cx="8320430" cy="10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7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Explicit intent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522"/>
            <a:ext cx="8229600" cy="3849641"/>
          </a:xfrm>
        </p:spPr>
        <p:txBody>
          <a:bodyPr/>
          <a:lstStyle/>
          <a:p>
            <a:r>
              <a:rPr lang="en-GB" dirty="0" smtClean="0"/>
              <a:t>If you want to call an Activity that is already defined in your app, then use an </a:t>
            </a:r>
            <a:r>
              <a:rPr lang="en-GB" i="1" dirty="0" smtClean="0"/>
              <a:t>explicit intent</a:t>
            </a:r>
            <a:r>
              <a:rPr lang="en-GB" dirty="0" smtClean="0"/>
              <a:t> that specifies the exact class of the Activity to be started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1" y="1417639"/>
            <a:ext cx="8320430" cy="8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2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Implicit intent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9578"/>
            <a:ext cx="8229600" cy="344658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You may need to carry out an action that cannot be executed using an Activity from your own app</a:t>
            </a:r>
          </a:p>
          <a:p>
            <a:pPr lvl="1"/>
            <a:r>
              <a:rPr lang="en-GB" dirty="0" smtClean="0"/>
              <a:t>e.g., send an email, take a photo, get a status update</a:t>
            </a:r>
          </a:p>
          <a:p>
            <a:r>
              <a:rPr lang="en-GB" dirty="0" smtClean="0"/>
              <a:t>To do this, you send an </a:t>
            </a:r>
            <a:r>
              <a:rPr lang="en-GB" i="1" dirty="0" smtClean="0"/>
              <a:t>implicit intent</a:t>
            </a:r>
            <a:r>
              <a:rPr lang="en-GB" dirty="0" smtClean="0"/>
              <a:t> that only</a:t>
            </a:r>
          </a:p>
          <a:p>
            <a:pPr lvl="1"/>
            <a:r>
              <a:rPr lang="en-GB" dirty="0" smtClean="0"/>
              <a:t>specifies the action to be performed</a:t>
            </a:r>
          </a:p>
          <a:p>
            <a:pPr lvl="1"/>
            <a:r>
              <a:rPr lang="en-GB" dirty="0" smtClean="0"/>
              <a:t>provides any data that the called Activity requires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1" y="1599350"/>
            <a:ext cx="8320430" cy="10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7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Implicit intents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70" y="2716814"/>
            <a:ext cx="8320430" cy="336426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OS selects Activity to carry out intent, may give user a choice if there is more than one such Activity available</a:t>
            </a:r>
          </a:p>
          <a:p>
            <a:r>
              <a:rPr lang="en-GB" dirty="0"/>
              <a:t>In example above, </a:t>
            </a:r>
            <a:r>
              <a:rPr lang="en-GB" dirty="0" err="1"/>
              <a:t>Intent.EXTRA_EMAIL</a:t>
            </a:r>
            <a:r>
              <a:rPr lang="en-GB" dirty="0"/>
              <a:t> indicates that </a:t>
            </a:r>
            <a:r>
              <a:rPr lang="en-GB" dirty="0" err="1"/>
              <a:t>recipientArray</a:t>
            </a:r>
            <a:r>
              <a:rPr lang="en-GB" dirty="0"/>
              <a:t> is an array of Strings to be used as email addresses to be placed in the “To:” field of the email</a:t>
            </a:r>
          </a:p>
          <a:p>
            <a:r>
              <a:rPr lang="en-GB" dirty="0"/>
              <a:t>Once email send Activity has finished, popped from back stack and focus returns to the Activity that started </a:t>
            </a:r>
            <a:r>
              <a:rPr lang="en-GB" dirty="0" smtClean="0"/>
              <a:t>it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0" y="1404577"/>
            <a:ext cx="8320430" cy="10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60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Starting an Activity for a result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46" y="4541973"/>
            <a:ext cx="8344853" cy="205196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Use </a:t>
            </a:r>
            <a:r>
              <a:rPr lang="en-GB" dirty="0" err="1" smtClean="0"/>
              <a:t>startActivityForResult</a:t>
            </a:r>
            <a:r>
              <a:rPr lang="en-GB" dirty="0" smtClean="0"/>
              <a:t>() to obtain a result from the Activity that you start</a:t>
            </a:r>
          </a:p>
          <a:p>
            <a:r>
              <a:rPr lang="en-GB" dirty="0" smtClean="0"/>
              <a:t>Then implement </a:t>
            </a:r>
            <a:r>
              <a:rPr lang="en-GB" dirty="0" err="1" smtClean="0"/>
              <a:t>onActivityResult</a:t>
            </a:r>
            <a:r>
              <a:rPr lang="en-GB" dirty="0" smtClean="0"/>
              <a:t>() to carry out some action in response to the result from the Activity</a:t>
            </a:r>
          </a:p>
          <a:p>
            <a:r>
              <a:rPr lang="en-GB" dirty="0" smtClean="0"/>
              <a:t>The result from the started Activity is returned in an Intent which is automatically given in an argument to </a:t>
            </a:r>
            <a:r>
              <a:rPr lang="en-GB" dirty="0" err="1" smtClean="0"/>
              <a:t>onActivityResult</a:t>
            </a:r>
            <a:r>
              <a:rPr lang="en-GB" dirty="0" smtClean="0"/>
              <a:t>()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9" y="940247"/>
            <a:ext cx="5939989" cy="36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2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60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27450"/>
            <a:ext cx="8229600" cy="2076386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Sends an Intent to the Contacts database that lets the user pick a contact</a:t>
            </a:r>
          </a:p>
          <a:p>
            <a:r>
              <a:rPr lang="en-GB" dirty="0" smtClean="0"/>
              <a:t>Contact data returned in an Intent passed to </a:t>
            </a:r>
            <a:r>
              <a:rPr lang="en-GB" dirty="0" err="1" smtClean="0"/>
              <a:t>onActivityResult</a:t>
            </a:r>
            <a:r>
              <a:rPr lang="en-GB" dirty="0" smtClean="0"/>
              <a:t>()</a:t>
            </a:r>
          </a:p>
          <a:p>
            <a:pPr lvl="1"/>
            <a:r>
              <a:rPr lang="en-GB" dirty="0" smtClean="0"/>
              <a:t>Checks </a:t>
            </a:r>
            <a:r>
              <a:rPr lang="en-GB" dirty="0" err="1" smtClean="0"/>
              <a:t>resultCode</a:t>
            </a:r>
            <a:r>
              <a:rPr lang="en-GB" dirty="0" smtClean="0"/>
              <a:t> is </a:t>
            </a:r>
            <a:r>
              <a:rPr lang="en-GB" dirty="0" err="1" smtClean="0"/>
              <a:t>Activity.RESULT_OK</a:t>
            </a:r>
            <a:endParaRPr lang="en-GB" dirty="0" smtClean="0"/>
          </a:p>
          <a:p>
            <a:pPr lvl="1"/>
            <a:r>
              <a:rPr lang="en-GB" dirty="0" smtClean="0"/>
              <a:t>Checks that </a:t>
            </a:r>
            <a:r>
              <a:rPr lang="en-GB" dirty="0" err="1" smtClean="0"/>
              <a:t>requestCode</a:t>
            </a:r>
            <a:r>
              <a:rPr lang="en-GB" dirty="0" smtClean="0"/>
              <a:t> is the same as that used to start the Activity</a:t>
            </a:r>
          </a:p>
          <a:p>
            <a:pPr lvl="1"/>
            <a:r>
              <a:rPr lang="en-GB" dirty="0" smtClean="0"/>
              <a:t>Uses a </a:t>
            </a:r>
            <a:r>
              <a:rPr lang="en-GB" dirty="0" err="1" smtClean="0"/>
              <a:t>ContentResolver</a:t>
            </a:r>
            <a:r>
              <a:rPr lang="en-GB" dirty="0" smtClean="0"/>
              <a:t> to query a </a:t>
            </a:r>
            <a:r>
              <a:rPr lang="en-GB" dirty="0" err="1" smtClean="0"/>
              <a:t>ContentProvider</a:t>
            </a:r>
            <a:r>
              <a:rPr lang="en-GB" dirty="0" smtClean="0"/>
              <a:t> and get a Cursor which is used to get the required data from that returned in the Intent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9" y="940247"/>
            <a:ext cx="5939989" cy="36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5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Shutting down an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can shut down an Activity by calling its finish() method</a:t>
            </a:r>
          </a:p>
          <a:p>
            <a:r>
              <a:rPr lang="en-GB" dirty="0" smtClean="0"/>
              <a:t>You can shut down another Activity that you previously started by calling </a:t>
            </a:r>
            <a:r>
              <a:rPr lang="en-GB" dirty="0" err="1" smtClean="0"/>
              <a:t>finishActivity</a:t>
            </a:r>
            <a:r>
              <a:rPr lang="en-GB" dirty="0" smtClean="0"/>
              <a:t>(Activity)</a:t>
            </a:r>
          </a:p>
          <a:p>
            <a:r>
              <a:rPr lang="en-GB" b="1" dirty="0" smtClean="0"/>
              <a:t>You should generally NOT explicitly finish activities using these methods</a:t>
            </a:r>
          </a:p>
          <a:p>
            <a:pPr lvl="1"/>
            <a:r>
              <a:rPr lang="en-GB" b="1" dirty="0" smtClean="0"/>
              <a:t>Let Android manage Activity life-cycles for you!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3434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the Activity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9899" y="1294366"/>
            <a:ext cx="4436900" cy="531178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Activity can exist in three states</a:t>
            </a:r>
          </a:p>
          <a:p>
            <a:pPr lvl="1"/>
            <a:r>
              <a:rPr lang="en-GB" b="1" i="1" dirty="0" smtClean="0"/>
              <a:t>Resumed</a:t>
            </a:r>
          </a:p>
          <a:p>
            <a:pPr lvl="2"/>
            <a:r>
              <a:rPr lang="en-GB" dirty="0" smtClean="0"/>
              <a:t>Activity in foreground of screen with user focus (i.e., “running”)</a:t>
            </a:r>
          </a:p>
          <a:p>
            <a:pPr lvl="1"/>
            <a:r>
              <a:rPr lang="en-GB" b="1" i="1" dirty="0" smtClean="0"/>
              <a:t>Paused</a:t>
            </a:r>
          </a:p>
          <a:p>
            <a:pPr lvl="2"/>
            <a:r>
              <a:rPr lang="en-GB" dirty="0" smtClean="0"/>
              <a:t>Another Activity is in the foreground and has focus</a:t>
            </a:r>
          </a:p>
          <a:p>
            <a:pPr lvl="2"/>
            <a:r>
              <a:rPr lang="en-GB" dirty="0" smtClean="0"/>
              <a:t>This Activity is still partially visible</a:t>
            </a:r>
          </a:p>
          <a:p>
            <a:pPr lvl="2"/>
            <a:r>
              <a:rPr lang="en-GB" dirty="0" smtClean="0"/>
              <a:t>This Activity is still in memory and attached to window manager</a:t>
            </a:r>
          </a:p>
          <a:p>
            <a:pPr lvl="2"/>
            <a:r>
              <a:rPr lang="en-GB" dirty="0" smtClean="0"/>
              <a:t>Can be killed by system if resources need freeing up</a:t>
            </a:r>
          </a:p>
          <a:p>
            <a:pPr lvl="1"/>
            <a:r>
              <a:rPr lang="en-GB" b="1" i="1" dirty="0" smtClean="0"/>
              <a:t>Stopped</a:t>
            </a:r>
          </a:p>
          <a:p>
            <a:pPr lvl="2"/>
            <a:r>
              <a:rPr lang="en-GB" dirty="0" smtClean="0"/>
              <a:t>This Activity is in the background and invisible</a:t>
            </a:r>
          </a:p>
          <a:p>
            <a:pPr lvl="2"/>
            <a:r>
              <a:rPr lang="en-GB" dirty="0" smtClean="0"/>
              <a:t>Activity still in memory but NOT attached to a window manager</a:t>
            </a:r>
          </a:p>
          <a:p>
            <a:pPr lvl="2"/>
            <a:r>
              <a:rPr lang="en-GB" dirty="0" smtClean="0"/>
              <a:t>Can be killed by system if resources needed elsewhere</a:t>
            </a:r>
          </a:p>
          <a:p>
            <a:r>
              <a:rPr lang="en-GB" dirty="0" smtClean="0"/>
              <a:t>System </a:t>
            </a:r>
            <a:r>
              <a:rPr lang="en-GB" dirty="0"/>
              <a:t>can finish or kill </a:t>
            </a:r>
            <a:r>
              <a:rPr lang="en-GB" dirty="0" smtClean="0"/>
              <a:t>Activity if paused or stopped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4365"/>
            <a:ext cx="3798226" cy="49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developer.android.com</a:t>
            </a:r>
            <a:r>
              <a:rPr lang="en-GB" dirty="0" smtClean="0"/>
              <a:t>/guide/components/</a:t>
            </a:r>
            <a:r>
              <a:rPr lang="en-GB" dirty="0" err="1" smtClean="0"/>
              <a:t>Activities.html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0" y="2936412"/>
            <a:ext cx="7548024" cy="31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66560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Implementing lifecycle </a:t>
            </a:r>
            <a:r>
              <a:rPr lang="en-GB" dirty="0" err="1" smtClean="0"/>
              <a:t>callbacks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714" y="830348"/>
            <a:ext cx="4620086" cy="5188510"/>
          </a:xfrm>
        </p:spPr>
        <p:txBody>
          <a:bodyPr>
            <a:noAutofit/>
          </a:bodyPr>
          <a:lstStyle/>
          <a:p>
            <a:r>
              <a:rPr lang="en-GB" sz="2000" dirty="0" smtClean="0"/>
              <a:t>Main lifecycle </a:t>
            </a:r>
            <a:r>
              <a:rPr lang="en-GB" sz="2000" dirty="0" err="1" smtClean="0"/>
              <a:t>callbacks</a:t>
            </a:r>
            <a:r>
              <a:rPr lang="en-GB" sz="2000" dirty="0" smtClean="0"/>
              <a:t> are</a:t>
            </a:r>
          </a:p>
          <a:p>
            <a:pPr lvl="1"/>
            <a:r>
              <a:rPr lang="en-GB" sz="1600" dirty="0" err="1" smtClean="0"/>
              <a:t>onCreate</a:t>
            </a:r>
            <a:r>
              <a:rPr lang="en-GB" sz="1600" dirty="0" smtClean="0"/>
              <a:t>() – when Activity is being created</a:t>
            </a:r>
          </a:p>
          <a:p>
            <a:pPr lvl="1"/>
            <a:r>
              <a:rPr lang="en-GB" sz="1600" dirty="0" err="1" smtClean="0"/>
              <a:t>onStart</a:t>
            </a:r>
            <a:r>
              <a:rPr lang="en-GB" sz="1600" dirty="0" smtClean="0"/>
              <a:t>() – Activity is about to become visible</a:t>
            </a:r>
          </a:p>
          <a:p>
            <a:pPr lvl="1"/>
            <a:r>
              <a:rPr lang="en-GB" sz="1600" dirty="0" err="1" smtClean="0"/>
              <a:t>onResume</a:t>
            </a:r>
            <a:r>
              <a:rPr lang="en-GB" sz="1600" dirty="0" smtClean="0"/>
              <a:t>() – Activity has become visible</a:t>
            </a:r>
          </a:p>
          <a:p>
            <a:pPr lvl="1"/>
            <a:r>
              <a:rPr lang="en-GB" sz="1600" dirty="0" err="1" smtClean="0"/>
              <a:t>onPause</a:t>
            </a:r>
            <a:r>
              <a:rPr lang="en-GB" sz="1600" dirty="0" smtClean="0"/>
              <a:t>() – Another Activity is taking focus</a:t>
            </a:r>
          </a:p>
          <a:p>
            <a:pPr lvl="1"/>
            <a:r>
              <a:rPr lang="en-GB" sz="1600" dirty="0" err="1" smtClean="0"/>
              <a:t>onStop</a:t>
            </a:r>
            <a:r>
              <a:rPr lang="en-GB" sz="1600" dirty="0" smtClean="0"/>
              <a:t>() – Activity is no longer visible</a:t>
            </a:r>
          </a:p>
          <a:p>
            <a:pPr lvl="1"/>
            <a:r>
              <a:rPr lang="en-GB" sz="1600" dirty="0" err="1" smtClean="0"/>
              <a:t>onDestroy</a:t>
            </a:r>
            <a:r>
              <a:rPr lang="en-GB" sz="1600" dirty="0" smtClean="0"/>
              <a:t>() – Activity is about to be destroyed</a:t>
            </a:r>
          </a:p>
          <a:p>
            <a:r>
              <a:rPr lang="en-GB" sz="2000" dirty="0" smtClean="0"/>
              <a:t>You override these for your own Activities</a:t>
            </a:r>
          </a:p>
          <a:p>
            <a:r>
              <a:rPr lang="en-GB" sz="2000" dirty="0" smtClean="0"/>
              <a:t>Your implementation of a lifecycle </a:t>
            </a:r>
            <a:r>
              <a:rPr lang="en-GB" sz="2000" dirty="0" err="1" smtClean="0"/>
              <a:t>callback</a:t>
            </a:r>
            <a:r>
              <a:rPr lang="en-GB" sz="2000" dirty="0" smtClean="0"/>
              <a:t> should always start by calling the superclass implementation</a:t>
            </a:r>
          </a:p>
          <a:p>
            <a:r>
              <a:rPr lang="en-GB" sz="2000" dirty="0" smtClean="0"/>
              <a:t>The Activity lifecycle consists of three nested loops</a:t>
            </a:r>
          </a:p>
          <a:p>
            <a:pPr lvl="1"/>
            <a:r>
              <a:rPr lang="en-GB" sz="1600" dirty="0" smtClean="0"/>
              <a:t>The entire lifetime</a:t>
            </a:r>
          </a:p>
          <a:p>
            <a:pPr lvl="1"/>
            <a:r>
              <a:rPr lang="en-GB" sz="1600" dirty="0" smtClean="0"/>
              <a:t>The visible lifetime</a:t>
            </a:r>
          </a:p>
          <a:p>
            <a:pPr lvl="1"/>
            <a:r>
              <a:rPr lang="en-GB" sz="1600" dirty="0" smtClean="0"/>
              <a:t>The foreground lifetime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3419"/>
            <a:ext cx="3609514" cy="52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74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Entire lifetime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420" y="1417638"/>
            <a:ext cx="4119380" cy="470852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Entire lifetime of an Activity extends from </a:t>
            </a:r>
            <a:r>
              <a:rPr lang="en-GB" dirty="0" err="1" smtClean="0"/>
              <a:t>onCreate</a:t>
            </a:r>
            <a:r>
              <a:rPr lang="en-GB" dirty="0" smtClean="0"/>
              <a:t>() to </a:t>
            </a:r>
            <a:r>
              <a:rPr lang="en-GB" dirty="0" err="1" smtClean="0"/>
              <a:t>onDestroy</a:t>
            </a:r>
            <a:r>
              <a:rPr lang="en-GB" dirty="0" smtClean="0"/>
              <a:t>()</a:t>
            </a:r>
          </a:p>
          <a:p>
            <a:r>
              <a:rPr lang="en-GB" dirty="0" err="1" smtClean="0"/>
              <a:t>onCreate</a:t>
            </a:r>
            <a:r>
              <a:rPr lang="en-GB" dirty="0" smtClean="0"/>
              <a:t>() should set up global state</a:t>
            </a:r>
          </a:p>
          <a:p>
            <a:pPr lvl="1"/>
            <a:r>
              <a:rPr lang="en-GB" dirty="0" smtClean="0"/>
              <a:t>e.g., defining layout</a:t>
            </a:r>
          </a:p>
          <a:p>
            <a:r>
              <a:rPr lang="en-GB" dirty="0" err="1" smtClean="0"/>
              <a:t>onDestroy</a:t>
            </a:r>
            <a:r>
              <a:rPr lang="en-GB" dirty="0" smtClean="0"/>
              <a:t>() should release all resources</a:t>
            </a:r>
          </a:p>
          <a:p>
            <a:pPr lvl="1"/>
            <a:r>
              <a:rPr lang="en-GB" dirty="0" smtClean="0"/>
              <a:t>e.g., thread running in background downloading data should be stopped</a:t>
            </a:r>
          </a:p>
          <a:p>
            <a:r>
              <a:rPr lang="en-GB" dirty="0" smtClean="0"/>
              <a:t>If the Activity is restarted after being destroyed, it has to be created again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4365"/>
            <a:ext cx="3798226" cy="49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3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Visible lifetime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632" y="1600200"/>
            <a:ext cx="4107167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Visible lifetime extends from </a:t>
            </a:r>
            <a:r>
              <a:rPr lang="en-GB" dirty="0" err="1" smtClean="0"/>
              <a:t>onStart</a:t>
            </a:r>
            <a:r>
              <a:rPr lang="en-GB" dirty="0" smtClean="0"/>
              <a:t>() to </a:t>
            </a:r>
            <a:r>
              <a:rPr lang="en-GB" dirty="0" err="1" smtClean="0"/>
              <a:t>onStop</a:t>
            </a:r>
            <a:r>
              <a:rPr lang="en-GB" dirty="0" smtClean="0"/>
              <a:t>()</a:t>
            </a:r>
          </a:p>
          <a:p>
            <a:r>
              <a:rPr lang="en-GB" dirty="0" smtClean="0"/>
              <a:t>User can see and interact with Activity during its visible lifetime</a:t>
            </a:r>
          </a:p>
          <a:p>
            <a:r>
              <a:rPr lang="en-GB" dirty="0" err="1" smtClean="0"/>
              <a:t>onStop</a:t>
            </a:r>
            <a:r>
              <a:rPr lang="en-GB" dirty="0" smtClean="0"/>
              <a:t>() is called when a new Activity starts and makes this one invisible</a:t>
            </a:r>
          </a:p>
          <a:p>
            <a:pPr lvl="1"/>
            <a:r>
              <a:rPr lang="en-GB" dirty="0" smtClean="0"/>
              <a:t>should close down resources that are not needed while the Activity is invisible</a:t>
            </a:r>
          </a:p>
          <a:p>
            <a:pPr lvl="1"/>
            <a:r>
              <a:rPr lang="en-GB" dirty="0" smtClean="0"/>
              <a:t>should store any data that needs to persist to the next user session – in case Activity is destroyed before it is resumed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4365"/>
            <a:ext cx="3798226" cy="49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7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Foreground lifetime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420" y="1600200"/>
            <a:ext cx="4119380" cy="492047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Foreground lifetime extends between </a:t>
            </a:r>
            <a:r>
              <a:rPr lang="en-GB" dirty="0" err="1" smtClean="0"/>
              <a:t>onResume</a:t>
            </a:r>
            <a:r>
              <a:rPr lang="en-GB" dirty="0" smtClean="0"/>
              <a:t>() and </a:t>
            </a:r>
            <a:r>
              <a:rPr lang="en-GB" dirty="0" err="1" smtClean="0"/>
              <a:t>onPause</a:t>
            </a:r>
            <a:r>
              <a:rPr lang="en-GB" dirty="0" smtClean="0"/>
              <a:t>()</a:t>
            </a:r>
          </a:p>
          <a:p>
            <a:r>
              <a:rPr lang="en-GB" dirty="0" smtClean="0"/>
              <a:t>During this period, Activity has user focus and is in front of any other visible Activities</a:t>
            </a:r>
          </a:p>
          <a:p>
            <a:r>
              <a:rPr lang="en-GB" dirty="0" err="1" smtClean="0"/>
              <a:t>onPause</a:t>
            </a:r>
            <a:r>
              <a:rPr lang="en-GB" dirty="0" smtClean="0"/>
              <a:t>() called, e.g., when device goes to sleep or a dialog appears</a:t>
            </a:r>
          </a:p>
          <a:p>
            <a:pPr lvl="1"/>
            <a:r>
              <a:rPr lang="en-GB" dirty="0" smtClean="0"/>
              <a:t>can happen often, so </a:t>
            </a:r>
            <a:r>
              <a:rPr lang="en-GB" dirty="0" err="1" smtClean="0"/>
              <a:t>onPause</a:t>
            </a:r>
            <a:r>
              <a:rPr lang="en-GB" dirty="0" smtClean="0"/>
              <a:t>() and </a:t>
            </a:r>
            <a:r>
              <a:rPr lang="en-GB" dirty="0" err="1" smtClean="0"/>
              <a:t>onResume</a:t>
            </a:r>
            <a:r>
              <a:rPr lang="en-GB" dirty="0" smtClean="0"/>
              <a:t>() should not be computationally expensive or time-consuming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4365"/>
            <a:ext cx="3798226" cy="49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8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380" y="274638"/>
            <a:ext cx="4082420" cy="1143000"/>
          </a:xfrm>
        </p:spPr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Killability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380" y="1600200"/>
            <a:ext cx="4082420" cy="502911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System can kill Activity after </a:t>
            </a:r>
            <a:r>
              <a:rPr lang="en-GB" dirty="0" err="1" smtClean="0"/>
              <a:t>onPause</a:t>
            </a:r>
            <a:r>
              <a:rPr lang="en-GB" dirty="0" smtClean="0"/>
              <a:t>(), </a:t>
            </a:r>
            <a:r>
              <a:rPr lang="en-GB" dirty="0" err="1" smtClean="0"/>
              <a:t>onStop</a:t>
            </a:r>
            <a:r>
              <a:rPr lang="en-GB" dirty="0" smtClean="0"/>
              <a:t>() or </a:t>
            </a:r>
            <a:r>
              <a:rPr lang="en-GB" dirty="0" err="1" smtClean="0"/>
              <a:t>onDestroy</a:t>
            </a:r>
            <a:r>
              <a:rPr lang="en-GB" dirty="0" smtClean="0"/>
              <a:t>()</a:t>
            </a:r>
          </a:p>
          <a:p>
            <a:r>
              <a:rPr lang="en-GB" dirty="0" err="1" smtClean="0"/>
              <a:t>onPause</a:t>
            </a:r>
            <a:r>
              <a:rPr lang="en-GB" dirty="0" smtClean="0"/>
              <a:t>() is the last method </a:t>
            </a:r>
            <a:r>
              <a:rPr lang="en-GB" i="1" dirty="0" smtClean="0"/>
              <a:t>guaranteed</a:t>
            </a:r>
            <a:r>
              <a:rPr lang="en-GB" dirty="0" smtClean="0"/>
              <a:t> to be called before the Activity is killed</a:t>
            </a:r>
          </a:p>
          <a:p>
            <a:r>
              <a:rPr lang="en-GB" dirty="0" smtClean="0"/>
              <a:t>So write crucial data in </a:t>
            </a:r>
            <a:r>
              <a:rPr lang="en-GB" dirty="0" err="1" smtClean="0"/>
              <a:t>onPause</a:t>
            </a:r>
            <a:r>
              <a:rPr lang="en-GB" dirty="0" smtClean="0"/>
              <a:t>() in case process is killed after it completes</a:t>
            </a:r>
          </a:p>
          <a:p>
            <a:pPr lvl="1"/>
            <a:r>
              <a:rPr lang="en-GB" dirty="0" smtClean="0"/>
              <a:t>But do not cause program to block for too long!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3"/>
            <a:ext cx="4604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2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Saving Activity 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1256"/>
            <a:ext cx="8229600" cy="236162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When paused or stopped, Activity is still in memory, so state of Activity is retained</a:t>
            </a:r>
          </a:p>
          <a:p>
            <a:pPr lvl="1"/>
            <a:r>
              <a:rPr lang="en-GB" dirty="0" smtClean="0"/>
              <a:t>changes made by the user are still there when Activity resumes</a:t>
            </a:r>
          </a:p>
          <a:p>
            <a:r>
              <a:rPr lang="en-GB" dirty="0" smtClean="0"/>
              <a:t>If Activity is destroyed by the system, then erased from memory and must be </a:t>
            </a:r>
            <a:r>
              <a:rPr lang="en-GB" i="1" dirty="0" smtClean="0"/>
              <a:t>recreated</a:t>
            </a:r>
            <a:r>
              <a:rPr lang="en-GB" dirty="0" smtClean="0"/>
              <a:t> if user navigates back to it</a:t>
            </a:r>
          </a:p>
          <a:p>
            <a:r>
              <a:rPr lang="en-GB" dirty="0" smtClean="0"/>
              <a:t>State of Activity not retained unless saved before destroying</a:t>
            </a:r>
          </a:p>
          <a:p>
            <a:r>
              <a:rPr lang="en-GB" dirty="0" smtClean="0"/>
              <a:t>Do this by overriding </a:t>
            </a:r>
            <a:r>
              <a:rPr lang="en-GB" dirty="0" err="1" smtClean="0"/>
              <a:t>onSaveInstanceState</a:t>
            </a:r>
            <a:r>
              <a:rPr lang="en-GB" dirty="0" smtClean="0"/>
              <a:t>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22" y="1206500"/>
            <a:ext cx="5226442" cy="29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3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025"/>
          </a:xfrm>
        </p:spPr>
        <p:txBody>
          <a:bodyPr/>
          <a:lstStyle/>
          <a:p>
            <a:r>
              <a:rPr lang="en-GB" dirty="0" err="1" smtClean="0"/>
              <a:t>onSaveInstanceState</a:t>
            </a:r>
            <a:r>
              <a:rPr lang="en-GB" dirty="0" smtClean="0"/>
              <a:t>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8177"/>
            <a:ext cx="8229600" cy="2755038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onSaveInstanceState</a:t>
            </a:r>
            <a:r>
              <a:rPr lang="en-GB" dirty="0" smtClean="0"/>
              <a:t>(Bundle </a:t>
            </a:r>
            <a:r>
              <a:rPr lang="en-GB" dirty="0" err="1" smtClean="0"/>
              <a:t>outState</a:t>
            </a:r>
            <a:r>
              <a:rPr lang="en-GB" dirty="0" smtClean="0"/>
              <a:t>) called just before system destroys Activity</a:t>
            </a:r>
          </a:p>
          <a:p>
            <a:r>
              <a:rPr lang="en-GB" dirty="0" smtClean="0"/>
              <a:t>State of the Activity is stored in the </a:t>
            </a:r>
            <a:r>
              <a:rPr lang="en-GB" dirty="0" err="1" smtClean="0"/>
              <a:t>outState</a:t>
            </a:r>
            <a:r>
              <a:rPr lang="en-GB" dirty="0" smtClean="0"/>
              <a:t> Bundle as a set of name-value pairs</a:t>
            </a:r>
          </a:p>
          <a:p>
            <a:pPr lvl="1"/>
            <a:r>
              <a:rPr lang="en-GB" dirty="0" smtClean="0"/>
              <a:t>using, e.g., </a:t>
            </a:r>
            <a:r>
              <a:rPr lang="en-GB" dirty="0" err="1" smtClean="0"/>
              <a:t>putString</a:t>
            </a:r>
            <a:r>
              <a:rPr lang="en-GB" dirty="0" smtClean="0"/>
              <a:t>(), </a:t>
            </a:r>
            <a:r>
              <a:rPr lang="en-GB" dirty="0" err="1" smtClean="0"/>
              <a:t>putInt</a:t>
            </a:r>
            <a:r>
              <a:rPr lang="en-GB" dirty="0" smtClean="0"/>
              <a:t>(), etc.</a:t>
            </a:r>
          </a:p>
          <a:p>
            <a:r>
              <a:rPr lang="en-GB" dirty="0" smtClean="0"/>
              <a:t>If Activity re-created then </a:t>
            </a:r>
            <a:r>
              <a:rPr lang="en-GB" dirty="0" err="1" smtClean="0"/>
              <a:t>outState</a:t>
            </a:r>
            <a:r>
              <a:rPr lang="en-GB" dirty="0" smtClean="0"/>
              <a:t> Bundle passed to </a:t>
            </a:r>
            <a:r>
              <a:rPr lang="en-GB" dirty="0" err="1" smtClean="0"/>
              <a:t>onCreate</a:t>
            </a:r>
            <a:r>
              <a:rPr lang="en-GB" dirty="0" smtClean="0"/>
              <a:t>() or </a:t>
            </a:r>
            <a:r>
              <a:rPr lang="en-GB" dirty="0" err="1" smtClean="0"/>
              <a:t>onRestoreInstanceState</a:t>
            </a:r>
            <a:r>
              <a:rPr lang="en-GB" dirty="0" smtClean="0"/>
              <a:t>() which read the state from the Bundle and restore the UI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79" y="1053139"/>
            <a:ext cx="4670878" cy="27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70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onSaveInstanceState</a:t>
            </a:r>
            <a:r>
              <a:rPr lang="en-GB" dirty="0" smtClean="0"/>
              <a:t>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No guarantee that </a:t>
            </a:r>
            <a:r>
              <a:rPr lang="en-GB" dirty="0" err="1" smtClean="0"/>
              <a:t>onSaveInstanceState</a:t>
            </a:r>
            <a:r>
              <a:rPr lang="en-GB" dirty="0" smtClean="0"/>
              <a:t>() will be called before your Activity is destroyed</a:t>
            </a:r>
          </a:p>
          <a:p>
            <a:pPr lvl="1"/>
            <a:r>
              <a:rPr lang="en-GB" dirty="0" smtClean="0"/>
              <a:t>e.g., if user leaves Activity using back button or explicitly closes the Activity</a:t>
            </a:r>
          </a:p>
          <a:p>
            <a:r>
              <a:rPr lang="en-GB" dirty="0" smtClean="0"/>
              <a:t>If system calls </a:t>
            </a:r>
            <a:r>
              <a:rPr lang="en-GB" dirty="0" err="1" smtClean="0"/>
              <a:t>onSaveInstanceState</a:t>
            </a:r>
            <a:r>
              <a:rPr lang="en-GB" dirty="0" smtClean="0"/>
              <a:t>(), does so before </a:t>
            </a:r>
            <a:r>
              <a:rPr lang="en-GB" dirty="0" err="1" smtClean="0"/>
              <a:t>onStop</a:t>
            </a:r>
            <a:r>
              <a:rPr lang="en-GB" dirty="0" smtClean="0"/>
              <a:t>() or </a:t>
            </a:r>
            <a:r>
              <a:rPr lang="en-GB" dirty="0" err="1" smtClean="0"/>
              <a:t>onPause</a:t>
            </a:r>
            <a:r>
              <a:rPr lang="en-GB" dirty="0" smtClean="0"/>
              <a:t>()</a:t>
            </a:r>
          </a:p>
          <a:p>
            <a:r>
              <a:rPr lang="en-GB" dirty="0" smtClean="0"/>
              <a:t>Some state is stored anyway by default implementation of </a:t>
            </a:r>
            <a:r>
              <a:rPr lang="en-GB" dirty="0" err="1" smtClean="0"/>
              <a:t>onSaveInstanceState</a:t>
            </a:r>
            <a:r>
              <a:rPr lang="en-GB" dirty="0" smtClean="0"/>
              <a:t>()</a:t>
            </a:r>
          </a:p>
          <a:p>
            <a:pPr lvl="1"/>
            <a:r>
              <a:rPr lang="en-GB" dirty="0" smtClean="0"/>
              <a:t>states of most Widgets and Views in UI are stored by default</a:t>
            </a:r>
          </a:p>
          <a:p>
            <a:pPr lvl="1"/>
            <a:r>
              <a:rPr lang="en-GB" dirty="0" smtClean="0"/>
              <a:t>must provide an ID for each widget that you want saved</a:t>
            </a:r>
          </a:p>
        </p:txBody>
      </p:sp>
    </p:spTree>
    <p:extLst>
      <p:ext uri="{BB962C8B-B14F-4D97-AF65-F5344CB8AC3E}">
        <p14:creationId xmlns:p14="http://schemas.microsoft.com/office/powerpoint/2010/main" val="2242861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Saving Activity 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Default implementation </a:t>
            </a:r>
            <a:r>
              <a:rPr lang="en-GB" dirty="0" smtClean="0"/>
              <a:t>of </a:t>
            </a:r>
            <a:r>
              <a:rPr lang="en-GB" dirty="0" err="1" smtClean="0"/>
              <a:t>onSaveInstanceState</a:t>
            </a:r>
            <a:r>
              <a:rPr lang="en-GB" dirty="0" smtClean="0"/>
              <a:t>() does </a:t>
            </a:r>
            <a:r>
              <a:rPr lang="en-GB" dirty="0"/>
              <a:t>not save member values that you define</a:t>
            </a:r>
          </a:p>
          <a:p>
            <a:r>
              <a:rPr lang="en-GB" dirty="0"/>
              <a:t>Always call the superclass’s method at the beginning of your implementation of </a:t>
            </a:r>
            <a:r>
              <a:rPr lang="en-GB" dirty="0" err="1"/>
              <a:t>onSaveInstanceState</a:t>
            </a:r>
            <a:r>
              <a:rPr lang="en-GB" dirty="0"/>
              <a:t>()!</a:t>
            </a:r>
          </a:p>
          <a:p>
            <a:r>
              <a:rPr lang="en-GB" dirty="0"/>
              <a:t>Also call superclass method for </a:t>
            </a:r>
            <a:r>
              <a:rPr lang="en-GB" dirty="0" err="1"/>
              <a:t>onRestoreInstanceState</a:t>
            </a:r>
            <a:r>
              <a:rPr lang="en-GB" dirty="0"/>
              <a:t>() if you override it</a:t>
            </a:r>
          </a:p>
          <a:p>
            <a:r>
              <a:rPr lang="en-GB" dirty="0"/>
              <a:t>Use </a:t>
            </a:r>
            <a:r>
              <a:rPr lang="en-GB" dirty="0" err="1" smtClean="0"/>
              <a:t>onPause</a:t>
            </a:r>
            <a:r>
              <a:rPr lang="en-GB" dirty="0" smtClean="0"/>
              <a:t>() to store persistent data – </a:t>
            </a:r>
            <a:r>
              <a:rPr lang="en-GB" dirty="0" err="1" smtClean="0"/>
              <a:t>onSaveInstanceState</a:t>
            </a:r>
            <a:r>
              <a:rPr lang="en-GB" dirty="0" smtClean="0"/>
              <a:t>() is not guaranteed to be called</a:t>
            </a:r>
          </a:p>
          <a:p>
            <a:r>
              <a:rPr lang="en-GB" dirty="0" smtClean="0"/>
              <a:t>Can check ability to restore state by rotating device</a:t>
            </a:r>
          </a:p>
          <a:p>
            <a:pPr lvl="1"/>
            <a:r>
              <a:rPr lang="en-GB" dirty="0" smtClean="0"/>
              <a:t>Activity destroyed and re-created when device rotated!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5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Handling configuration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Some configuration changes cause Activity to be destroyed and re-created</a:t>
            </a:r>
          </a:p>
          <a:p>
            <a:pPr lvl="1"/>
            <a:r>
              <a:rPr lang="en-GB" dirty="0" smtClean="0"/>
              <a:t>e.g., screen orientation, keyboard availability, language</a:t>
            </a:r>
          </a:p>
          <a:p>
            <a:r>
              <a:rPr lang="en-GB" dirty="0" smtClean="0"/>
              <a:t>Allows Activity to change resources to suit new configuration</a:t>
            </a:r>
          </a:p>
          <a:p>
            <a:r>
              <a:rPr lang="en-GB" dirty="0" smtClean="0"/>
              <a:t>Use </a:t>
            </a:r>
            <a:r>
              <a:rPr lang="en-GB" dirty="0" err="1" smtClean="0"/>
              <a:t>onSaveInstanceState</a:t>
            </a:r>
            <a:r>
              <a:rPr lang="en-GB" dirty="0" smtClean="0"/>
              <a:t>() and </a:t>
            </a:r>
            <a:r>
              <a:rPr lang="en-GB" dirty="0" err="1" smtClean="0"/>
              <a:t>onRestoreInstanceState</a:t>
            </a:r>
            <a:r>
              <a:rPr lang="en-GB" dirty="0" smtClean="0"/>
              <a:t>() or </a:t>
            </a:r>
            <a:r>
              <a:rPr lang="en-GB" dirty="0" err="1" smtClean="0"/>
              <a:t>onCreate</a:t>
            </a:r>
            <a:r>
              <a:rPr lang="en-GB" dirty="0" smtClean="0"/>
              <a:t>() to handle such configuration changes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94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Activity is a single 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730" y="1600200"/>
            <a:ext cx="4145069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Activity is a component that provides a single screen with which the user can interact</a:t>
            </a:r>
          </a:p>
          <a:p>
            <a:pPr lvl="1"/>
            <a:r>
              <a:rPr lang="en-GB" dirty="0" smtClean="0"/>
              <a:t>e.g., dial the phone, send a mail, view a map</a:t>
            </a:r>
          </a:p>
          <a:p>
            <a:r>
              <a:rPr lang="en-GB" dirty="0" smtClean="0"/>
              <a:t>Activity has a window in which its interface is drawn</a:t>
            </a:r>
          </a:p>
          <a:p>
            <a:pPr lvl="1"/>
            <a:r>
              <a:rPr lang="en-GB" dirty="0" smtClean="0"/>
              <a:t>window may fill the screen or be smaller than the screen and float on top of other windows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661895" cy="2145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80521"/>
            <a:ext cx="3661895" cy="21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50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0986"/>
            <a:ext cx="8229600" cy="275968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Suppose Activity B is started by Activity A</a:t>
            </a:r>
          </a:p>
          <a:p>
            <a:r>
              <a:rPr lang="en-GB" dirty="0" smtClean="0"/>
              <a:t>Table shows order in which </a:t>
            </a:r>
            <a:r>
              <a:rPr lang="en-GB" dirty="0" err="1" smtClean="0"/>
              <a:t>callbacks</a:t>
            </a:r>
            <a:r>
              <a:rPr lang="en-GB" dirty="0" smtClean="0"/>
              <a:t> are called</a:t>
            </a:r>
          </a:p>
          <a:p>
            <a:r>
              <a:rPr lang="en-GB" dirty="0" smtClean="0"/>
              <a:t>So if you want Activity B to read from a database that has been used by A, then make sure A writes to the database in its </a:t>
            </a:r>
            <a:r>
              <a:rPr lang="en-GB" dirty="0" err="1" smtClean="0"/>
              <a:t>onPause</a:t>
            </a:r>
            <a:r>
              <a:rPr lang="en-GB" dirty="0" smtClean="0"/>
              <a:t>() method, not its </a:t>
            </a:r>
            <a:r>
              <a:rPr lang="en-GB" dirty="0" err="1" smtClean="0"/>
              <a:t>onStop</a:t>
            </a:r>
            <a:r>
              <a:rPr lang="en-GB" dirty="0" smtClean="0"/>
              <a:t>() method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28513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onPause</a:t>
                      </a:r>
                      <a:r>
                        <a:rPr lang="en-GB" dirty="0" smtClean="0"/>
                        <a:t>()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onCreate</a:t>
                      </a:r>
                      <a:r>
                        <a:rPr lang="en-GB" dirty="0" smtClean="0"/>
                        <a:t>()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onStart</a:t>
                      </a:r>
                      <a:r>
                        <a:rPr lang="en-GB" dirty="0" smtClean="0"/>
                        <a:t>()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onResume</a:t>
                      </a:r>
                      <a:r>
                        <a:rPr lang="en-GB" dirty="0" smtClean="0"/>
                        <a:t>()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onStop</a:t>
                      </a:r>
                      <a:r>
                        <a:rPr lang="en-GB" dirty="0" smtClean="0"/>
                        <a:t>() [if not visible]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48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492" y="1600200"/>
            <a:ext cx="4134307" cy="494301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Application usually has several Activities that are loosely bound to each other</a:t>
            </a:r>
          </a:p>
          <a:p>
            <a:r>
              <a:rPr lang="en-GB" dirty="0" smtClean="0"/>
              <a:t>One Activity will be the “main” Activity</a:t>
            </a:r>
          </a:p>
          <a:p>
            <a:pPr lvl="1"/>
            <a:r>
              <a:rPr lang="en-GB" dirty="0" smtClean="0"/>
              <a:t>main Activity is presented when the program is launched</a:t>
            </a:r>
          </a:p>
          <a:p>
            <a:r>
              <a:rPr lang="en-GB" dirty="0" smtClean="0"/>
              <a:t>An Activity can start another Activity</a:t>
            </a:r>
          </a:p>
          <a:p>
            <a:r>
              <a:rPr lang="en-GB" dirty="0" smtClean="0"/>
              <a:t>When a new Activity starts</a:t>
            </a:r>
          </a:p>
          <a:p>
            <a:pPr lvl="1"/>
            <a:r>
              <a:rPr lang="en-GB" dirty="0" smtClean="0"/>
              <a:t>previous Activity is </a:t>
            </a:r>
            <a:r>
              <a:rPr lang="en-GB" dirty="0" smtClean="0"/>
              <a:t>stopped or paused</a:t>
            </a:r>
            <a:endParaRPr lang="en-GB" dirty="0" smtClean="0"/>
          </a:p>
          <a:p>
            <a:pPr lvl="1"/>
            <a:r>
              <a:rPr lang="en-GB" dirty="0" smtClean="0"/>
              <a:t>new Activity placed on top of the “back stack”</a:t>
            </a:r>
          </a:p>
          <a:p>
            <a:pPr lvl="1"/>
            <a:r>
              <a:rPr lang="en-GB" dirty="0" smtClean="0"/>
              <a:t>new Activity takes focus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00200"/>
            <a:ext cx="3267568" cy="191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76637"/>
            <a:ext cx="3267569" cy="1914592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>
            <a:off x="3724769" y="2429988"/>
            <a:ext cx="708315" cy="268641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285121" y="1503115"/>
            <a:ext cx="244247" cy="365167"/>
          </a:xfrm>
          <a:prstGeom prst="donut">
            <a:avLst>
              <a:gd name="adj" fmla="val 98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7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stack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256" y="1600200"/>
            <a:ext cx="4123544" cy="480311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Back stack is a LIFO stack</a:t>
            </a:r>
          </a:p>
          <a:p>
            <a:r>
              <a:rPr lang="en-GB" dirty="0" smtClean="0"/>
              <a:t>When user presses </a:t>
            </a:r>
            <a:r>
              <a:rPr lang="en-GB" i="1" dirty="0" smtClean="0"/>
              <a:t>back</a:t>
            </a:r>
            <a:r>
              <a:rPr lang="en-GB" dirty="0" smtClean="0"/>
              <a:t> button on the current Activity, this pops that Activity from the back stack, returning focus to the previous Activity (which is now again at the top of the back stack)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00200"/>
            <a:ext cx="3267568" cy="191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76637"/>
            <a:ext cx="3267569" cy="1914592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 flipV="1">
            <a:off x="3736981" y="2429988"/>
            <a:ext cx="708315" cy="268641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69377" y="3952215"/>
            <a:ext cx="244247" cy="365167"/>
          </a:xfrm>
          <a:prstGeom prst="donut">
            <a:avLst>
              <a:gd name="adj" fmla="val 98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7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Pausing and resuming an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420" y="1600200"/>
            <a:ext cx="4119380" cy="48838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When an Activity is stopped or paused because another Activity takes focus, system calls the Activity’s </a:t>
            </a:r>
            <a:r>
              <a:rPr lang="en-GB" dirty="0" err="1" smtClean="0"/>
              <a:t>onPause</a:t>
            </a:r>
            <a:r>
              <a:rPr lang="en-GB" dirty="0" smtClean="0"/>
              <a:t>() or </a:t>
            </a:r>
            <a:r>
              <a:rPr lang="en-GB" dirty="0" err="1" smtClean="0"/>
              <a:t>onStop</a:t>
            </a:r>
            <a:r>
              <a:rPr lang="en-GB" dirty="0" smtClean="0"/>
              <a:t>() methods</a:t>
            </a:r>
          </a:p>
          <a:p>
            <a:pPr lvl="1"/>
            <a:r>
              <a:rPr lang="en-GB" dirty="0" err="1" smtClean="0"/>
              <a:t>callback</a:t>
            </a:r>
            <a:r>
              <a:rPr lang="en-GB" dirty="0" smtClean="0"/>
              <a:t> methods that you need to override</a:t>
            </a:r>
          </a:p>
          <a:p>
            <a:pPr lvl="2"/>
            <a:r>
              <a:rPr lang="en-GB" dirty="0" smtClean="0"/>
              <a:t>e.g., to release resources like database or network connections</a:t>
            </a:r>
          </a:p>
          <a:p>
            <a:r>
              <a:rPr lang="en-GB" dirty="0" smtClean="0"/>
              <a:t>When Activity is resumed (</a:t>
            </a:r>
            <a:r>
              <a:rPr lang="en-GB" dirty="0" err="1" smtClean="0"/>
              <a:t>onResume</a:t>
            </a:r>
            <a:r>
              <a:rPr lang="en-GB" dirty="0" smtClean="0"/>
              <a:t>()), you can reacquire resources that it needs to run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27" y="1990392"/>
            <a:ext cx="2167371" cy="1269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27" y="3976637"/>
            <a:ext cx="2175404" cy="1274651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>
            <a:off x="3290499" y="2429988"/>
            <a:ext cx="1142585" cy="268641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2998136" y="1917686"/>
            <a:ext cx="158751" cy="267479"/>
          </a:xfrm>
          <a:prstGeom prst="donut">
            <a:avLst>
              <a:gd name="adj" fmla="val 98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531" y="1644276"/>
            <a:ext cx="114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onPause</a:t>
            </a:r>
            <a:r>
              <a:rPr lang="en-GB" dirty="0" smtClean="0"/>
              <a:t>()</a:t>
            </a:r>
            <a:endParaRPr lang="en-GB" dirty="0"/>
          </a:p>
        </p:txBody>
      </p:sp>
      <p:sp>
        <p:nvSpPr>
          <p:cNvPr id="9" name="Curved Left Arrow 8"/>
          <p:cNvSpPr/>
          <p:nvPr/>
        </p:nvSpPr>
        <p:spPr>
          <a:xfrm flipH="1" flipV="1">
            <a:off x="170972" y="2225402"/>
            <a:ext cx="971612" cy="268641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330896" y="3951612"/>
            <a:ext cx="158751" cy="267479"/>
          </a:xfrm>
          <a:prstGeom prst="donut">
            <a:avLst>
              <a:gd name="adj" fmla="val 98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36" y="1636273"/>
            <a:ext cx="133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onResume</a:t>
            </a:r>
            <a:r>
              <a:rPr lang="en-GB" dirty="0" smtClean="0"/>
              <a:t>()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99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632" y="1600200"/>
            <a:ext cx="4107167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To create your own Activity, you must define or use a subclass of Activity</a:t>
            </a:r>
          </a:p>
          <a:p>
            <a:r>
              <a:rPr lang="en-GB" dirty="0" smtClean="0"/>
              <a:t>Need to override </a:t>
            </a:r>
            <a:r>
              <a:rPr lang="en-GB" dirty="0" err="1" smtClean="0"/>
              <a:t>callback</a:t>
            </a:r>
            <a:r>
              <a:rPr lang="en-GB" dirty="0" smtClean="0"/>
              <a:t> methods called when the Activity changes state, e.g.,</a:t>
            </a:r>
          </a:p>
          <a:p>
            <a:pPr lvl="1"/>
            <a:r>
              <a:rPr lang="en-GB" dirty="0" err="1" smtClean="0"/>
              <a:t>onCreate</a:t>
            </a:r>
            <a:r>
              <a:rPr lang="en-GB" dirty="0" smtClean="0"/>
              <a:t>()</a:t>
            </a:r>
          </a:p>
          <a:p>
            <a:pPr lvl="2"/>
            <a:r>
              <a:rPr lang="en-GB" dirty="0" smtClean="0"/>
              <a:t>Called when Activity is created</a:t>
            </a:r>
          </a:p>
          <a:p>
            <a:pPr lvl="2"/>
            <a:r>
              <a:rPr lang="en-GB" dirty="0" smtClean="0"/>
              <a:t>need to call </a:t>
            </a:r>
            <a:r>
              <a:rPr lang="en-GB" dirty="0" err="1" smtClean="0"/>
              <a:t>setContentView</a:t>
            </a:r>
            <a:r>
              <a:rPr lang="en-GB" dirty="0" smtClean="0"/>
              <a:t>() to define interface layout</a:t>
            </a:r>
          </a:p>
          <a:p>
            <a:pPr lvl="1"/>
            <a:r>
              <a:rPr lang="en-GB" dirty="0" err="1" smtClean="0"/>
              <a:t>onPause</a:t>
            </a:r>
            <a:r>
              <a:rPr lang="en-GB" dirty="0" smtClean="0"/>
              <a:t>()</a:t>
            </a:r>
          </a:p>
          <a:p>
            <a:pPr lvl="2"/>
            <a:r>
              <a:rPr lang="en-GB" dirty="0" smtClean="0"/>
              <a:t>Called when user leaves Activity</a:t>
            </a:r>
          </a:p>
          <a:p>
            <a:pPr lvl="2"/>
            <a:r>
              <a:rPr lang="en-GB" dirty="0" smtClean="0"/>
              <a:t>Need to commit changes that must persist beyond the current user session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235774"/>
            <a:ext cx="4114973" cy="32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0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a user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96" y="1600200"/>
            <a:ext cx="4143804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UI is a hierarchy of View objects</a:t>
            </a:r>
          </a:p>
          <a:p>
            <a:r>
              <a:rPr lang="en-GB" dirty="0" smtClean="0"/>
              <a:t>Each View controls a rectangular space in the Activity’s window</a:t>
            </a:r>
          </a:p>
          <a:p>
            <a:pPr lvl="1"/>
            <a:r>
              <a:rPr lang="en-GB" dirty="0" smtClean="0"/>
              <a:t>may respond to user interaction</a:t>
            </a:r>
          </a:p>
          <a:p>
            <a:pPr lvl="1"/>
            <a:r>
              <a:rPr lang="en-GB" dirty="0" smtClean="0"/>
              <a:t>e.g., button that starts an action when touched</a:t>
            </a:r>
          </a:p>
          <a:p>
            <a:r>
              <a:rPr lang="en-GB" dirty="0" smtClean="0"/>
              <a:t>Widgets are ready-made Views</a:t>
            </a:r>
          </a:p>
          <a:p>
            <a:pPr lvl="1"/>
            <a:r>
              <a:rPr lang="en-GB" dirty="0" smtClean="0"/>
              <a:t>e.g., button, text field, checkbox, image</a:t>
            </a:r>
          </a:p>
          <a:p>
            <a:r>
              <a:rPr lang="en-GB" dirty="0" smtClean="0"/>
              <a:t>Layouts are </a:t>
            </a:r>
            <a:r>
              <a:rPr lang="en-GB" dirty="0" err="1" smtClean="0"/>
              <a:t>ViewGroups</a:t>
            </a:r>
            <a:r>
              <a:rPr lang="en-GB" dirty="0" smtClean="0"/>
              <a:t> (special type of View)</a:t>
            </a:r>
          </a:p>
          <a:p>
            <a:pPr lvl="1"/>
            <a:r>
              <a:rPr lang="en-GB" dirty="0" smtClean="0"/>
              <a:t>provide layout model for child views</a:t>
            </a:r>
          </a:p>
          <a:p>
            <a:pPr lvl="2"/>
            <a:r>
              <a:rPr lang="en-GB" dirty="0" smtClean="0"/>
              <a:t>e.g., linear layout, grid layout, relative layout</a:t>
            </a:r>
          </a:p>
          <a:p>
            <a:pPr lvl="2"/>
            <a:r>
              <a:rPr lang="en-GB" dirty="0" smtClean="0"/>
              <a:t>cf. </a:t>
            </a:r>
            <a:r>
              <a:rPr lang="en-GB" dirty="0" err="1" smtClean="0"/>
              <a:t>LayoutManager</a:t>
            </a:r>
            <a:r>
              <a:rPr lang="en-GB" dirty="0" smtClean="0"/>
              <a:t> objects in Swing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82" y="1344372"/>
            <a:ext cx="3337942" cy="1781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19188"/>
            <a:ext cx="1982653" cy="146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142" y="4917561"/>
            <a:ext cx="1984851" cy="1468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133" y="3163237"/>
            <a:ext cx="3055271" cy="17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4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a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694" y="1362854"/>
            <a:ext cx="4213263" cy="538982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Use an XML layout file saved in your application resources</a:t>
            </a:r>
          </a:p>
          <a:p>
            <a:r>
              <a:rPr lang="en-GB" dirty="0" smtClean="0"/>
              <a:t>Keeps interface appearance separate from code that defines behaviour</a:t>
            </a:r>
          </a:p>
          <a:p>
            <a:r>
              <a:rPr lang="en-GB" dirty="0" smtClean="0"/>
              <a:t>Use </a:t>
            </a:r>
            <a:r>
              <a:rPr lang="en-GB" dirty="0" err="1" smtClean="0"/>
              <a:t>setContentView</a:t>
            </a:r>
            <a:r>
              <a:rPr lang="en-GB" dirty="0" smtClean="0"/>
              <a:t>(</a:t>
            </a:r>
            <a:r>
              <a:rPr lang="en-GB" dirty="0" err="1" smtClean="0"/>
              <a:t>int</a:t>
            </a:r>
            <a:r>
              <a:rPr lang="en-GB" dirty="0" smtClean="0"/>
              <a:t>) to set the layout for your UI</a:t>
            </a:r>
          </a:p>
          <a:p>
            <a:pPr lvl="1"/>
            <a:r>
              <a:rPr lang="en-GB" dirty="0" smtClean="0"/>
              <a:t>pass the resource ID (defined in </a:t>
            </a:r>
            <a:r>
              <a:rPr lang="en-GB" dirty="0" err="1" smtClean="0"/>
              <a:t>R.java</a:t>
            </a:r>
            <a:r>
              <a:rPr lang="en-GB" dirty="0" smtClean="0"/>
              <a:t>) as an argument</a:t>
            </a:r>
          </a:p>
          <a:p>
            <a:r>
              <a:rPr lang="en-GB" dirty="0" smtClean="0"/>
              <a:t>Can also build Views and Layout in the Java code and pass the root </a:t>
            </a:r>
            <a:r>
              <a:rPr lang="en-GB" dirty="0" err="1" smtClean="0"/>
              <a:t>ViewGroup</a:t>
            </a:r>
            <a:r>
              <a:rPr lang="en-GB" dirty="0" smtClean="0"/>
              <a:t> to </a:t>
            </a:r>
            <a:r>
              <a:rPr lang="en-GB" dirty="0" err="1" smtClean="0"/>
              <a:t>setContentView</a:t>
            </a:r>
            <a:r>
              <a:rPr lang="en-GB" dirty="0" smtClean="0"/>
              <a:t>(View)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579034"/>
            <a:ext cx="4183494" cy="1222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7" y="4801078"/>
            <a:ext cx="4041907" cy="1839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72" y="1417638"/>
            <a:ext cx="3381105" cy="216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7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2011</Words>
  <Application>Microsoft Macintosh PowerPoint</Application>
  <PresentationFormat>On-screen Show (4:3)</PresentationFormat>
  <Paragraphs>199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Android 02: Activities</vt:lpstr>
      <vt:lpstr>Source</vt:lpstr>
      <vt:lpstr>An Activity is a single screen</vt:lpstr>
      <vt:lpstr>Multiple Activities</vt:lpstr>
      <vt:lpstr>Back stack</vt:lpstr>
      <vt:lpstr>Pausing and resuming an Activity</vt:lpstr>
      <vt:lpstr>Creating an Activity</vt:lpstr>
      <vt:lpstr>Implementing a user interface</vt:lpstr>
      <vt:lpstr>Defining a layout</vt:lpstr>
      <vt:lpstr>Declaring Activity in the manifest</vt:lpstr>
      <vt:lpstr>Using intent filters</vt:lpstr>
      <vt:lpstr>Starting an Activity</vt:lpstr>
      <vt:lpstr>Explicit intent</vt:lpstr>
      <vt:lpstr>Implicit intent</vt:lpstr>
      <vt:lpstr>Implicit intents</vt:lpstr>
      <vt:lpstr>Starting an Activity for a result</vt:lpstr>
      <vt:lpstr>An example</vt:lpstr>
      <vt:lpstr>Shutting down an Activity</vt:lpstr>
      <vt:lpstr>Managing the Activity Lifecycle</vt:lpstr>
      <vt:lpstr>Implementing lifecycle callbacks</vt:lpstr>
      <vt:lpstr>Entire lifetime</vt:lpstr>
      <vt:lpstr>Visible lifetime</vt:lpstr>
      <vt:lpstr>Foreground lifetime</vt:lpstr>
      <vt:lpstr>“Killability”</vt:lpstr>
      <vt:lpstr>Saving Activity state</vt:lpstr>
      <vt:lpstr>onSaveInstanceState()</vt:lpstr>
      <vt:lpstr>onSaveInstanceState()</vt:lpstr>
      <vt:lpstr>Saving Activity state</vt:lpstr>
      <vt:lpstr>Handling configuration changes</vt:lpstr>
      <vt:lpstr>Coordinating Activities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Android: </dc:title>
  <dc:creator>David Meredith</dc:creator>
  <cp:lastModifiedBy>David Meredith</cp:lastModifiedBy>
  <cp:revision>43</cp:revision>
  <dcterms:created xsi:type="dcterms:W3CDTF">2013-03-02T11:29:12Z</dcterms:created>
  <dcterms:modified xsi:type="dcterms:W3CDTF">2013-03-03T19:37:42Z</dcterms:modified>
</cp:coreProperties>
</file>